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312" r:id="rId7"/>
    <p:sldId id="263" r:id="rId8"/>
    <p:sldId id="264" r:id="rId9"/>
    <p:sldId id="265" r:id="rId10"/>
    <p:sldId id="266" r:id="rId11"/>
    <p:sldId id="267" r:id="rId12"/>
    <p:sldId id="313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Montserrat" panose="00000800000000000000" pitchFamily="50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Montserrat Medium" panose="00000600000000000000" pitchFamily="50" charset="0"/>
      <p:regular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Black" panose="02000000000000000000" pitchFamily="2" charset="0"/>
      <p:bold r:id="rId36"/>
      <p:boldItalic r:id="rId37"/>
    </p:embeddedFont>
  </p:embeddedFontLst>
  <p:custShowLst>
    <p:custShow name="Custom Show 1" id="0">
      <p:sldLst>
        <p:sld r:id="rId2"/>
        <p:sld r:id="rId3"/>
        <p:sld r:id="rId4"/>
        <p:sld r:id="rId5"/>
        <p:sld r:id="rId7"/>
        <p:sld r:id="rId6"/>
        <p:sld r:id="rId8"/>
        <p:sld r:id="rId9"/>
        <p:sld r:id="rId10"/>
        <p:sld r:id="rId11"/>
        <p:sld r:id="rId12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432">
          <p15:clr>
            <a:srgbClr val="747775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F89AA3-F72F-44FE-9878-1AE378B21E53}">
  <a:tblStyle styleId="{65F89AA3-F72F-44FE-9878-1AE378B21E5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/>
        <p:guide orient="horz" pos="4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red Randall" userId="882d96ecae48bf67" providerId="LiveId" clId="{1FF393CA-EE1C-4DB6-ADF9-E14CCC5575CD}"/>
    <pc:docChg chg="modSld sldOrd">
      <pc:chgData name="Jarred Randall" userId="882d96ecae48bf67" providerId="LiveId" clId="{1FF393CA-EE1C-4DB6-ADF9-E14CCC5575CD}" dt="2023-12-13T14:46:47.911" v="1"/>
      <pc:docMkLst>
        <pc:docMk/>
      </pc:docMkLst>
      <pc:sldChg chg="ord">
        <pc:chgData name="Jarred Randall" userId="882d96ecae48bf67" providerId="LiveId" clId="{1FF393CA-EE1C-4DB6-ADF9-E14CCC5575CD}" dt="2023-12-13T14:46:47.911" v="1"/>
        <pc:sldMkLst>
          <pc:docMk/>
          <pc:sldMk cId="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c910431a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ec910431a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c910431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ec910431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25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c8fd58ea8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ec8fd58ea8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c8fd58ea8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ec8fd58ea8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c8fd58ea8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ec8fd58ea8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580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c910431a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ec910431a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c910431a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ec910431a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c910431a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1ec910431a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13225" y="1096800"/>
            <a:ext cx="4008300" cy="24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50100"/>
            <a:ext cx="3861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4_1_1_1_1_1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713225" y="3043225"/>
            <a:ext cx="26340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 sz="115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0" y="1538700"/>
            <a:ext cx="38589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5077550" y="2571600"/>
            <a:ext cx="33534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 rot="5400000">
            <a:off x="2134325" y="-143550"/>
            <a:ext cx="48663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2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713225" y="809450"/>
            <a:ext cx="1012500" cy="819600"/>
          </a:xfrm>
          <a:prstGeom prst="homePlate">
            <a:avLst>
              <a:gd name="adj" fmla="val 319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3225" y="1697400"/>
            <a:ext cx="30948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713225" y="2588925"/>
            <a:ext cx="2510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2"/>
          </p:nvPr>
        </p:nvSpPr>
        <p:spPr>
          <a:xfrm>
            <a:off x="713225" y="892600"/>
            <a:ext cx="9288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Montserrat ExtraBold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 rot="10800000">
            <a:off x="4574750" y="-1700"/>
            <a:ext cx="4582500" cy="5149800"/>
          </a:xfrm>
          <a:prstGeom prst="homePlate">
            <a:avLst>
              <a:gd name="adj" fmla="val 1639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 idx="5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6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bg>
      <p:bgPr>
        <a:solidFill>
          <a:schemeClr val="accen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-1700"/>
            <a:ext cx="9144000" cy="5149800"/>
          </a:xfrm>
          <a:prstGeom prst="homePlate">
            <a:avLst>
              <a:gd name="adj" fmla="val 133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7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 idx="8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 idx="9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120825" y="539500"/>
            <a:ext cx="33099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4000"/>
              <a:buFont typeface="Montserrat Black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3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9;p31">
            <a:extLst>
              <a:ext uri="{FF2B5EF4-FFF2-40B4-BE49-F238E27FC236}">
                <a16:creationId xmlns:a16="http://schemas.microsoft.com/office/drawing/2014/main" id="{0D419F20-3CA0-3961-2ACE-A00ED5D2F1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16" t="11384" r="31140" b="33133"/>
          <a:stretch/>
        </p:blipFill>
        <p:spPr>
          <a:xfrm>
            <a:off x="3013710" y="764712"/>
            <a:ext cx="3116580" cy="36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10000"/>
    </mc:Choice>
    <mc:Fallback xmlns="">
      <p:transition spd="slow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FBF8327-EFF0-5DA7-71E1-05DE95717F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0580" y="476250"/>
            <a:ext cx="5836920" cy="583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592D4-714F-F376-112B-562623AB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1111785"/>
            <a:ext cx="8301990" cy="3555465"/>
          </a:xfrm>
          <a:prstGeom prst="rect">
            <a:avLst/>
          </a:prstGeom>
        </p:spPr>
      </p:pic>
      <p:sp>
        <p:nvSpPr>
          <p:cNvPr id="5" name="Google Shape;230;p38">
            <a:extLst>
              <a:ext uri="{FF2B5EF4-FFF2-40B4-BE49-F238E27FC236}">
                <a16:creationId xmlns:a16="http://schemas.microsoft.com/office/drawing/2014/main" id="{DC1650E9-99D4-5BD6-DF1F-3E317C9768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4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latin typeface="Century Gothic"/>
                <a:ea typeface="Century Gothic"/>
                <a:cs typeface="Century Gothic"/>
                <a:sym typeface="Century Gothic"/>
              </a:rPr>
              <a:t>Model Methodologies</a:t>
            </a:r>
            <a:endParaRPr sz="2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985" y="754380"/>
            <a:ext cx="4660030" cy="40309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0;p38">
            <a:extLst>
              <a:ext uri="{FF2B5EF4-FFF2-40B4-BE49-F238E27FC236}">
                <a16:creationId xmlns:a16="http://schemas.microsoft.com/office/drawing/2014/main" id="{05D84914-99F9-996B-C8C7-EB8E0BE205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4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latin typeface="Century Gothic"/>
                <a:ea typeface="Century Gothic"/>
                <a:cs typeface="Century Gothic"/>
                <a:sym typeface="Century Gothic"/>
              </a:rPr>
              <a:t>Model Methodologies</a:t>
            </a:r>
            <a:endParaRPr sz="2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l="21016" t="11384" r="31140" b="33133"/>
          <a:stretch/>
        </p:blipFill>
        <p:spPr>
          <a:xfrm>
            <a:off x="3324225" y="1124794"/>
            <a:ext cx="2495550" cy="28939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C8AE55-C8C9-135A-7038-01CF27EA6615}"/>
              </a:ext>
            </a:extLst>
          </p:cNvPr>
          <p:cNvSpPr txBox="1"/>
          <p:nvPr/>
        </p:nvSpPr>
        <p:spPr>
          <a:xfrm>
            <a:off x="3592830" y="4014052"/>
            <a:ext cx="195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4962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Amsterdam Tourism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17" y="699050"/>
            <a:ext cx="6842167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243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Airbnb issues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60" y="572700"/>
            <a:ext cx="6667879" cy="431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44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Amsterdam Airbnb Regulations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729" y="594712"/>
            <a:ext cx="3954075" cy="39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/>
        </p:nvSpPr>
        <p:spPr>
          <a:xfrm>
            <a:off x="328650" y="955180"/>
            <a:ext cx="3833100" cy="323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1828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entury Gothic"/>
              <a:buChar char="●"/>
            </a:pPr>
            <a:r>
              <a:rPr lang="en" b="1" dirty="0">
                <a:solidFill>
                  <a:srgbClr val="222222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Listing must have permit &amp; registration number</a:t>
            </a:r>
            <a:endParaRPr b="1" dirty="0">
              <a:solidFill>
                <a:srgbClr val="222222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entury Gothic"/>
              <a:buChar char="●"/>
            </a:pPr>
            <a:r>
              <a:rPr lang="en" b="1" dirty="0">
                <a:solidFill>
                  <a:srgbClr val="222222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Listings cannot be rented for more than 30 nights a year</a:t>
            </a:r>
            <a:endParaRPr b="1" dirty="0">
              <a:solidFill>
                <a:srgbClr val="222222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entury Gothic"/>
              <a:buChar char="●"/>
            </a:pPr>
            <a:r>
              <a:rPr lang="en" b="1" dirty="0">
                <a:solidFill>
                  <a:srgbClr val="222222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Listing must be the owners main residence</a:t>
            </a:r>
            <a:endParaRPr b="1" dirty="0">
              <a:solidFill>
                <a:srgbClr val="222222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entury Gothic"/>
              <a:buChar char="●"/>
            </a:pPr>
            <a:r>
              <a:rPr lang="en" b="1" dirty="0">
                <a:solidFill>
                  <a:srgbClr val="222222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City of Amsterdam Must be notified of Booking</a:t>
            </a:r>
            <a:endParaRPr b="1" dirty="0">
              <a:solidFill>
                <a:srgbClr val="222222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entury Gothic"/>
              <a:buChar char="●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Cannot have multiple rental properties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152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Rent controlled units cannot be listed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AEA18FC6-67F9-9F7C-4EEC-4F615655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60" y="-297657"/>
            <a:ext cx="9182100" cy="5738813"/>
          </a:xfrm>
          <a:prstGeom prst="rect">
            <a:avLst/>
          </a:prstGeom>
        </p:spPr>
      </p:pic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57378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latin typeface="Century Gothic"/>
                <a:ea typeface="Century Gothic"/>
                <a:cs typeface="Century Gothic"/>
                <a:sym typeface="Century Gothic"/>
              </a:rPr>
              <a:t>Fairbnb Use: Policy Regulation</a:t>
            </a:r>
            <a:endParaRPr sz="2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56AAE149-6790-2E9D-F872-A7A209C3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60" y="-297657"/>
            <a:ext cx="9182100" cy="5738813"/>
          </a:xfrm>
          <a:prstGeom prst="rect">
            <a:avLst/>
          </a:prstGeom>
        </p:spPr>
      </p:pic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53949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latin typeface="Century Gothic"/>
                <a:ea typeface="Century Gothic"/>
                <a:cs typeface="Century Gothic"/>
                <a:sym typeface="Century Gothic"/>
              </a:rPr>
              <a:t>Fairbnb Use: Policy Recommendation</a:t>
            </a:r>
            <a:endParaRPr sz="2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36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r="159"/>
          <a:stretch/>
        </p:blipFill>
        <p:spPr>
          <a:xfrm>
            <a:off x="1372088" y="740613"/>
            <a:ext cx="6399823" cy="36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4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Model Methodologies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702" y="678180"/>
            <a:ext cx="5236597" cy="416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0;p38">
            <a:extLst>
              <a:ext uri="{FF2B5EF4-FFF2-40B4-BE49-F238E27FC236}">
                <a16:creationId xmlns:a16="http://schemas.microsoft.com/office/drawing/2014/main" id="{8F73DE8C-4D54-30EC-7179-A67632C5EF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4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latin typeface="Century Gothic"/>
                <a:ea typeface="Century Gothic"/>
                <a:cs typeface="Century Gothic"/>
                <a:sym typeface="Century Gothic"/>
              </a:rPr>
              <a:t>Model Methodologies</a:t>
            </a:r>
            <a:endParaRPr sz="2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716" y="655320"/>
            <a:ext cx="5046569" cy="40383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30;p38">
            <a:extLst>
              <a:ext uri="{FF2B5EF4-FFF2-40B4-BE49-F238E27FC236}">
                <a16:creationId xmlns:a16="http://schemas.microsoft.com/office/drawing/2014/main" id="{5146BF77-CD33-149B-DD92-E4DD5CA1B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49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 dirty="0">
                <a:latin typeface="Century Gothic"/>
                <a:ea typeface="Century Gothic"/>
                <a:cs typeface="Century Gothic"/>
                <a:sym typeface="Century Gothic"/>
              </a:rPr>
              <a:t>Model Methodologies</a:t>
            </a:r>
            <a:endParaRPr sz="2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Digital Marketing Proposal by Slidesgo">
  <a:themeElements>
    <a:clrScheme name="Custom 2">
      <a:dk1>
        <a:srgbClr val="000000"/>
      </a:dk1>
      <a:lt1>
        <a:srgbClr val="FFFFFF"/>
      </a:lt1>
      <a:dk2>
        <a:srgbClr val="EFEFEF"/>
      </a:dk2>
      <a:lt2>
        <a:srgbClr val="4D5061"/>
      </a:lt2>
      <a:accent1>
        <a:srgbClr val="FF585D"/>
      </a:accent1>
      <a:accent2>
        <a:srgbClr val="C94545"/>
      </a:accent2>
      <a:accent3>
        <a:srgbClr val="BB3F3F"/>
      </a:accent3>
      <a:accent4>
        <a:srgbClr val="A53D3D"/>
      </a:accent4>
      <a:accent5>
        <a:srgbClr val="4D5061"/>
      </a:accent5>
      <a:accent6>
        <a:srgbClr val="30323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73</Words>
  <Application>Microsoft Office PowerPoint</Application>
  <PresentationFormat>On-screen Show (16:9)</PresentationFormat>
  <Paragraphs>17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Arial</vt:lpstr>
      <vt:lpstr>Montserrat</vt:lpstr>
      <vt:lpstr>Montserrat ExtraBold</vt:lpstr>
      <vt:lpstr>Montserrat SemiBold</vt:lpstr>
      <vt:lpstr>Century Gothic</vt:lpstr>
      <vt:lpstr>Roboto Black</vt:lpstr>
      <vt:lpstr>Montserrat Medium</vt:lpstr>
      <vt:lpstr>Montserrat Black</vt:lpstr>
      <vt:lpstr>Roboto</vt:lpstr>
      <vt:lpstr>Digital Marketing Proposal by Slidesgo</vt:lpstr>
      <vt:lpstr>PowerPoint Presentation</vt:lpstr>
      <vt:lpstr>Amsterdam Tourism</vt:lpstr>
      <vt:lpstr>Airbnb issues</vt:lpstr>
      <vt:lpstr>Amsterdam Airbnb Regulations</vt:lpstr>
      <vt:lpstr>Fairbnb Use: Policy Regulation</vt:lpstr>
      <vt:lpstr>Fairbnb Use: Policy Recommendation</vt:lpstr>
      <vt:lpstr>Model Methodologies</vt:lpstr>
      <vt:lpstr>Model Methodologies</vt:lpstr>
      <vt:lpstr>Model Methodologies</vt:lpstr>
      <vt:lpstr>Model Methodologies</vt:lpstr>
      <vt:lpstr>Model Methodologies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Jarred Randall</dc:creator>
  <cp:lastModifiedBy>Jarred Randall</cp:lastModifiedBy>
  <cp:revision>4</cp:revision>
  <dcterms:modified xsi:type="dcterms:W3CDTF">2023-12-13T14:46:59Z</dcterms:modified>
</cp:coreProperties>
</file>